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4"/>
  </p:sldMasterIdLst>
  <p:notesMasterIdLst>
    <p:notesMasterId r:id="rId8"/>
  </p:notes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2A9B5-03A2-4809-922B-FA9ADCCE5616}" v="9" dt="2025-09-11T13:35:4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0"/>
  </p:normalViewPr>
  <p:slideViewPr>
    <p:cSldViewPr snapToGrid="0" snapToObjects="1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39C-83F2-E147-9F2D-75C6A621E4D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E784-2655-D944-8273-D13A0E56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E784-2655-D944-8273-D13A0E562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2025/09/11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C807A-582D-5536-03F1-D0D54C27D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67" y="-5"/>
            <a:ext cx="12180730" cy="6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2025/09/11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2025/09/11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7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10471AB-3DFE-9A6B-799A-FC0E292FB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67419" y="577970"/>
            <a:ext cx="11644221" cy="897147"/>
          </a:xfrm>
        </p:spPr>
        <p:txBody>
          <a:bodyPr>
            <a:normAutofit/>
          </a:bodyPr>
          <a:lstStyle>
            <a:lvl1pPr>
              <a:lnSpc>
                <a:spcPts val="3080"/>
              </a:lnSpc>
              <a:defRPr sz="3500" b="1">
                <a:latin typeface="+mn-lt"/>
              </a:defRPr>
            </a:lvl1pPr>
          </a:lstStyle>
          <a:p>
            <a:r>
              <a:rPr lang="en-US" dirty="0"/>
              <a:t>Heading goes here, up to maximum 2 lines, sentence case, Aptos 35pt, bold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267419" y="1759790"/>
            <a:ext cx="11644221" cy="4839418"/>
          </a:xfrm>
        </p:spPr>
        <p:txBody>
          <a:bodyPr/>
          <a:lstStyle>
            <a:lvl1pPr algn="l">
              <a:defRPr/>
            </a:lvl1pPr>
            <a:lvl2pPr marL="536575" indent="-268288">
              <a:buFont typeface="Symbol" panose="05050102010706020507" pitchFamily="18" charset="2"/>
              <a:buChar char=""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Bullet style, Aptos 28pt, justified, not bold</a:t>
            </a:r>
          </a:p>
          <a:p>
            <a:pPr lvl="1"/>
            <a:r>
              <a:rPr lang="en-GB" dirty="0"/>
              <a:t>Tab for 2nd level bullet, Aptos 24pt, justified, not bold</a:t>
            </a:r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DA21-FB34-2E10-6FC6-41A385019286}"/>
              </a:ext>
            </a:extLst>
          </p:cNvPr>
          <p:cNvSpPr txBox="1">
            <a:spLocks/>
          </p:cNvSpPr>
          <p:nvPr userDrawn="1"/>
        </p:nvSpPr>
        <p:spPr>
          <a:xfrm>
            <a:off x="11371556" y="0"/>
            <a:ext cx="540084" cy="36291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2025/09/11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2025/09/11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4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2025/09/11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2025/09/11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2025/09/11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2025/09/11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2025/09/11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2025/09/11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ulekamali.gov.za/public-entities/2025-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5B6F4D-571D-0F91-F290-3611F6E9B1B5}"/>
              </a:ext>
            </a:extLst>
          </p:cNvPr>
          <p:cNvSpPr txBox="1"/>
          <p:nvPr/>
        </p:nvSpPr>
        <p:spPr>
          <a:xfrm>
            <a:off x="3048828" y="1798983"/>
            <a:ext cx="7513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chemeClr val="bg1"/>
                </a:solidFill>
                <a:latin typeface="+mn-lt"/>
              </a:rPr>
              <a:t>VULEKAMALI DATA PORTAL UPDATE</a:t>
            </a:r>
            <a:endParaRPr lang="en-Z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07D1-AB8E-7C80-B302-56A9E8AABC1F}"/>
              </a:ext>
            </a:extLst>
          </p:cNvPr>
          <p:cNvSpPr txBox="1"/>
          <p:nvPr/>
        </p:nvSpPr>
        <p:spPr>
          <a:xfrm>
            <a:off x="3585541" y="243991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UPDATE TRANSFORMATIVE FISCAL TRANSPARENCY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D3435-CFBB-4A36-4F96-CF8C82CE3195}"/>
              </a:ext>
            </a:extLst>
          </p:cNvPr>
          <p:cNvSpPr txBox="1"/>
          <p:nvPr/>
        </p:nvSpPr>
        <p:spPr>
          <a:xfrm>
            <a:off x="9339996" y="989229"/>
            <a:ext cx="1935272" cy="183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20"/>
              </a:lnSpc>
            </a:pPr>
            <a:r>
              <a:rPr lang="en-US" sz="1400" dirty="0">
                <a:solidFill>
                  <a:schemeClr val="bg1"/>
                </a:solidFill>
              </a:rPr>
              <a:t>PRESENTED BY:</a:t>
            </a:r>
          </a:p>
          <a:p>
            <a:pPr>
              <a:lnSpc>
                <a:spcPts val="1720"/>
              </a:lnSpc>
            </a:pPr>
            <a:r>
              <a:rPr lang="en-US" sz="1400" b="1" dirty="0">
                <a:solidFill>
                  <a:schemeClr val="bg1"/>
                </a:solidFill>
              </a:rPr>
              <a:t>Prudence Cele</a:t>
            </a:r>
          </a:p>
          <a:p>
            <a:pPr>
              <a:lnSpc>
                <a:spcPts val="172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720"/>
              </a:lnSpc>
            </a:pPr>
            <a:r>
              <a:rPr lang="en-US" sz="1400" b="1" dirty="0">
                <a:solidFill>
                  <a:schemeClr val="bg1"/>
                </a:solidFill>
              </a:rPr>
              <a:t>Title: Chief Director</a:t>
            </a:r>
          </a:p>
          <a:p>
            <a:pPr>
              <a:lnSpc>
                <a:spcPts val="1720"/>
              </a:lnSpc>
            </a:pPr>
            <a:r>
              <a:rPr lang="en-US" sz="1400" i="1" dirty="0">
                <a:solidFill>
                  <a:schemeClr val="bg1"/>
                </a:solidFill>
              </a:rPr>
              <a:t>Budget Office</a:t>
            </a:r>
          </a:p>
          <a:p>
            <a:pPr>
              <a:lnSpc>
                <a:spcPts val="172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720"/>
              </a:lnSpc>
            </a:pPr>
            <a:r>
              <a:rPr lang="en-US" sz="1400" b="1" dirty="0">
                <a:solidFill>
                  <a:schemeClr val="bg1"/>
                </a:solidFill>
              </a:rPr>
              <a:t>Date 11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0126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TRANSFORMATIVE FISCAL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1" indent="-355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Expansion of the scope beyond departments by including Public Entities financial data  Schedules 3A and 3C 	</a:t>
            </a:r>
          </a:p>
          <a:p>
            <a:pPr marL="720725" lvl="1" indent="-365125" algn="just"/>
            <a:r>
              <a:rPr lang="en-GB" dirty="0"/>
              <a:t>Vulekamali has successfully been transferred from external hosting </a:t>
            </a:r>
          </a:p>
          <a:p>
            <a:pPr marL="720725" lvl="1" indent="-365125" algn="just"/>
            <a:r>
              <a:rPr lang="en-GB" dirty="0"/>
              <a:t>The migration delayed updates and development on the portal</a:t>
            </a:r>
          </a:p>
          <a:p>
            <a:pPr marL="355600" indent="-355600" algn="just"/>
            <a:r>
              <a:rPr lang="en-GB" dirty="0"/>
              <a:t>Lessons learnt </a:t>
            </a:r>
          </a:p>
          <a:p>
            <a:pPr marL="720725" lvl="1" indent="-365125" algn="just"/>
            <a:r>
              <a:rPr lang="en-GB" dirty="0"/>
              <a:t>Government ICT infrastructure/solutions are not compatible with what is available externally </a:t>
            </a:r>
          </a:p>
          <a:p>
            <a:pPr marL="720725" lvl="1" indent="-365125" algn="just"/>
            <a:r>
              <a:rPr lang="en-GB" dirty="0"/>
              <a:t>Dependency on SITA can delay efficient running of the site</a:t>
            </a:r>
          </a:p>
          <a:p>
            <a:pPr marL="720725" lvl="1" indent="-365125" algn="just"/>
            <a:r>
              <a:rPr lang="en-GB" dirty="0"/>
              <a:t>Ambition for transformative digital innovations must take into consideration succession beyond contract term with service providers</a:t>
            </a:r>
          </a:p>
          <a:p>
            <a:pPr marL="720725" lvl="1" indent="-365125" algn="just"/>
            <a:r>
              <a:rPr lang="en-GB" dirty="0"/>
              <a:t>Commitment require support beyond meetings</a:t>
            </a:r>
          </a:p>
        </p:txBody>
      </p:sp>
    </p:spTree>
    <p:extLst>
      <p:ext uri="{BB962C8B-B14F-4D97-AF65-F5344CB8AC3E}">
        <p14:creationId xmlns:p14="http://schemas.microsoft.com/office/powerpoint/2010/main" val="1395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769B-96CC-C073-86D7-BB52123A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PUBLIC ENTITIES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BE00-FB82-5D30-144C-4EED4952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475118"/>
            <a:ext cx="5736565" cy="5124090"/>
          </a:xfrm>
        </p:spPr>
        <p:txBody>
          <a:bodyPr>
            <a:normAutofit fontScale="92500" lnSpcReduction="10000"/>
          </a:bodyPr>
          <a:lstStyle/>
          <a:p>
            <a:pPr marL="355600" indent="-355600" algn="just"/>
            <a:endParaRPr lang="en-GB" sz="2400" dirty="0"/>
          </a:p>
          <a:p>
            <a:pPr marL="355600" indent="-355600" algn="just"/>
            <a:r>
              <a:rPr lang="en-GB" sz="2400" dirty="0"/>
              <a:t>A budget literacy video will be published on the portal </a:t>
            </a:r>
          </a:p>
          <a:p>
            <a:pPr marL="355600" indent="-355600" algn="just"/>
            <a:r>
              <a:rPr lang="en-GB" sz="2400" dirty="0"/>
              <a:t>National public entity data has been uploaded by schedule and on the department pages for ease of reference</a:t>
            </a:r>
          </a:p>
          <a:p>
            <a:pPr marL="355600" indent="-355600" algn="just"/>
            <a:r>
              <a:rPr lang="en-GB" sz="2400" dirty="0"/>
              <a:t>Entity as a percentage of the department and size in comparison with other entities is available</a:t>
            </a:r>
          </a:p>
          <a:p>
            <a:pPr marL="355600" indent="-355600" algn="just"/>
            <a:r>
              <a:rPr lang="en-GB" sz="2400" dirty="0"/>
              <a:t>The available data will be improved over time based on internal and external stakeholder requirements</a:t>
            </a:r>
          </a:p>
          <a:p>
            <a:pPr marL="355600" indent="-355600" algn="just"/>
            <a:endParaRPr lang="en-GB" sz="2400" dirty="0"/>
          </a:p>
          <a:p>
            <a:pPr marL="355600" indent="-355600" algn="just"/>
            <a:r>
              <a:rPr lang="en-GB" sz="2400" dirty="0">
                <a:hlinkClick r:id="rId2"/>
              </a:rPr>
              <a:t>https://vulekamali.gov.za/public-entities/2025-26</a:t>
            </a:r>
            <a:endParaRPr lang="en-GB" sz="2400" dirty="0"/>
          </a:p>
          <a:p>
            <a:pPr marL="355600" indent="-355600" algn="just"/>
            <a:endParaRPr lang="en-GB" sz="2400" dirty="0"/>
          </a:p>
          <a:p>
            <a:pPr marL="355600" indent="-355600" algn="just"/>
            <a:endParaRPr lang="en-GB" sz="2400" dirty="0"/>
          </a:p>
          <a:p>
            <a:pPr marL="0" indent="0" algn="just"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7C9F1-A549-3A14-1F87-E9E58E86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14" t="17736" r="24789" b="5158"/>
          <a:stretch>
            <a:fillRect/>
          </a:stretch>
        </p:blipFill>
        <p:spPr>
          <a:xfrm>
            <a:off x="7076795" y="1863306"/>
            <a:ext cx="4834845" cy="33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 Colours">
      <a:dk1>
        <a:srgbClr val="000000"/>
      </a:dk1>
      <a:lt1>
        <a:sysClr val="window" lastClr="FFFFFF"/>
      </a:lt1>
      <a:dk2>
        <a:srgbClr val="BFBFBF"/>
      </a:dk2>
      <a:lt2>
        <a:srgbClr val="D8D8D8"/>
      </a:lt2>
      <a:accent1>
        <a:srgbClr val="B4111A"/>
      </a:accent1>
      <a:accent2>
        <a:srgbClr val="F89734"/>
      </a:accent2>
      <a:accent3>
        <a:srgbClr val="DCB95B"/>
      </a:accent3>
      <a:accent4>
        <a:srgbClr val="939598"/>
      </a:accent4>
      <a:accent5>
        <a:srgbClr val="00A0D9"/>
      </a:accent5>
      <a:accent6>
        <a:srgbClr val="0AA145"/>
      </a:accent6>
      <a:hlink>
        <a:srgbClr val="006AA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NT Powerpoint Template.potx" id="{6B26466A-F657-42A3-BA56-1D75EED12185}" vid="{0AA9252A-7F98-4FA5-8448-9A63719E4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2A005364A434E948761705CBE0571" ma:contentTypeVersion="12" ma:contentTypeDescription="Create a new document." ma:contentTypeScope="" ma:versionID="0cb906ec32e2b55c5a203840b3418cc9">
  <xsd:schema xmlns:xsd="http://www.w3.org/2001/XMLSchema" xmlns:xs="http://www.w3.org/2001/XMLSchema" xmlns:p="http://schemas.microsoft.com/office/2006/metadata/properties" xmlns:ns2="2f0f876a-95e3-47f0-8db7-6c17785d8d10" xmlns:ns3="bc5fee79-89fb-4135-8044-c6ed64526b37" targetNamespace="http://schemas.microsoft.com/office/2006/metadata/properties" ma:root="true" ma:fieldsID="29a18382796b52711ccb9df1b476b391" ns2:_="" ns3:_="">
    <xsd:import namespace="2f0f876a-95e3-47f0-8db7-6c17785d8d10"/>
    <xsd:import namespace="bc5fee79-89fb-4135-8044-c6ed64526b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f876a-95e3-47f0-8db7-6c17785d8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fee79-89fb-4135-8044-c6ed64526b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97DF67-D7C7-4558-8888-3F981F381F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537BA4-8355-478E-91EC-7A476D7F4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f876a-95e3-47f0-8db7-6c17785d8d10"/>
    <ds:schemaRef ds:uri="bc5fee79-89fb-4135-8044-c6ed64526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E68BC-416B-41CB-B8DB-D32CED92072B}">
  <ds:schemaRefs>
    <ds:schemaRef ds:uri="2f0f876a-95e3-47f0-8db7-6c17785d8d10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c5fee79-89fb-4135-8044-c6ed64526b3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NT Powerpoint Template</Template>
  <TotalTime>44</TotalTime>
  <Words>180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TRANSFORMATIVE FISCAL TRANSPARENCY</vt:lpstr>
      <vt:lpstr>PUBLIC ENTITIES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Prudence Cele</dc:creator>
  <cp:lastModifiedBy>Prudence Cele</cp:lastModifiedBy>
  <cp:revision>82</cp:revision>
  <dcterms:created xsi:type="dcterms:W3CDTF">2025-09-11T08:21:53Z</dcterms:created>
  <dcterms:modified xsi:type="dcterms:W3CDTF">2025-09-11T13:37:37Z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0x0101004E62A005364A434E948761705CBE0571</vt:lpwstr>
  </property>
</Properties>
</file>